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104"/>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1562" r:id="rId17"/>
    <p:sldId id="2146847128" r:id="rId18"/>
    <p:sldId id="2146847175" r:id="rId19"/>
    <p:sldId id="845" r:id="rId20"/>
    <p:sldId id="2076136285" r:id="rId21"/>
    <p:sldId id="2076136286" r:id="rId22"/>
    <p:sldId id="2076136287" r:id="rId23"/>
    <p:sldId id="2076136288" r:id="rId24"/>
    <p:sldId id="2076136289" r:id="rId25"/>
    <p:sldId id="2076136290" r:id="rId26"/>
    <p:sldId id="2076136291" r:id="rId27"/>
    <p:sldId id="2146847164" r:id="rId28"/>
    <p:sldId id="2146847167" r:id="rId29"/>
    <p:sldId id="2146847168" r:id="rId30"/>
    <p:sldId id="2146847169" r:id="rId31"/>
    <p:sldId id="2146847170" r:id="rId32"/>
    <p:sldId id="2146847171" r:id="rId33"/>
    <p:sldId id="2146847165" r:id="rId34"/>
    <p:sldId id="2146847173" r:id="rId35"/>
    <p:sldId id="2146847195" r:id="rId36"/>
    <p:sldId id="2146847174" r:id="rId37"/>
    <p:sldId id="2146847141" r:id="rId38"/>
    <p:sldId id="2146847129" r:id="rId39"/>
    <p:sldId id="1563" r:id="rId40"/>
    <p:sldId id="2146847142" r:id="rId41"/>
    <p:sldId id="2076136299" r:id="rId42"/>
    <p:sldId id="2146847177" r:id="rId43"/>
    <p:sldId id="2146847178" r:id="rId44"/>
    <p:sldId id="2146847144" r:id="rId45"/>
    <p:sldId id="2146847180" r:id="rId46"/>
    <p:sldId id="2146847179" r:id="rId47"/>
    <p:sldId id="2146847184" r:id="rId48"/>
    <p:sldId id="2146847181" r:id="rId49"/>
    <p:sldId id="2146847185" r:id="rId50"/>
    <p:sldId id="2146847186" r:id="rId51"/>
    <p:sldId id="2146847183" r:id="rId52"/>
    <p:sldId id="2076136293" r:id="rId53"/>
    <p:sldId id="2146847187" r:id="rId54"/>
    <p:sldId id="2146847188" r:id="rId55"/>
    <p:sldId id="2076136298" r:id="rId56"/>
    <p:sldId id="2076136296" r:id="rId57"/>
    <p:sldId id="2076136297" r:id="rId58"/>
    <p:sldId id="2146847194" r:id="rId59"/>
    <p:sldId id="2146847193" r:id="rId60"/>
    <p:sldId id="2146847191" r:id="rId61"/>
    <p:sldId id="2146847192" r:id="rId62"/>
    <p:sldId id="2146847146" r:id="rId63"/>
    <p:sldId id="2146847147" r:id="rId64"/>
    <p:sldId id="2146847130" r:id="rId65"/>
    <p:sldId id="2146847148" r:id="rId66"/>
    <p:sldId id="2146847149" r:id="rId67"/>
    <p:sldId id="2146847150" r:id="rId68"/>
    <p:sldId id="2146847151" r:id="rId69"/>
    <p:sldId id="2146847152" r:id="rId70"/>
    <p:sldId id="2146847153" r:id="rId71"/>
    <p:sldId id="2146847154" r:id="rId72"/>
    <p:sldId id="2146847155" r:id="rId73"/>
    <p:sldId id="2146847127" r:id="rId74"/>
    <p:sldId id="2076136326" r:id="rId75"/>
    <p:sldId id="877" r:id="rId76"/>
    <p:sldId id="2146847135" r:id="rId77"/>
    <p:sldId id="2146847136" r:id="rId78"/>
    <p:sldId id="2146847137" r:id="rId79"/>
    <p:sldId id="2146847133" r:id="rId80"/>
    <p:sldId id="2146847138" r:id="rId81"/>
    <p:sldId id="2146847139" r:id="rId82"/>
    <p:sldId id="2146847131" r:id="rId83"/>
    <p:sldId id="2146847156" r:id="rId84"/>
    <p:sldId id="2146847157" r:id="rId85"/>
    <p:sldId id="2146847132" r:id="rId86"/>
    <p:sldId id="2146847158" r:id="rId87"/>
    <p:sldId id="2146847159" r:id="rId88"/>
    <p:sldId id="2146847134" r:id="rId89"/>
    <p:sldId id="2146847160" r:id="rId90"/>
    <p:sldId id="2146847161" r:id="rId91"/>
    <p:sldId id="2146847162" r:id="rId92"/>
    <p:sldId id="2076136305" r:id="rId93"/>
    <p:sldId id="2076136306" r:id="rId94"/>
    <p:sldId id="1565" r:id="rId95"/>
    <p:sldId id="2076136300" r:id="rId96"/>
    <p:sldId id="2076136313" r:id="rId97"/>
    <p:sldId id="2076136308" r:id="rId98"/>
    <p:sldId id="2076136302" r:id="rId99"/>
    <p:sldId id="2076136307" r:id="rId100"/>
    <p:sldId id="2146847122" r:id="rId101"/>
    <p:sldId id="627" r:id="rId102"/>
    <p:sldId id="2146847113"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133" autoAdjust="0"/>
    <p:restoredTop sz="94660"/>
  </p:normalViewPr>
  <p:slideViewPr>
    <p:cSldViewPr snapToGrid="0">
      <p:cViewPr varScale="1">
        <p:scale>
          <a:sx n="103" d="100"/>
          <a:sy n="103" d="100"/>
        </p:scale>
        <p:origin x="114" y="138"/>
      </p:cViewPr>
      <p:guideLst/>
    </p:cSldViewPr>
  </p:slideViewPr>
  <p:notesTextViewPr>
    <p:cViewPr>
      <p:scale>
        <a:sx n="1" d="1"/>
        <a:sy n="1" d="1"/>
      </p:scale>
      <p:origin x="0" y="0"/>
    </p:cViewPr>
  </p:notesTextViewPr>
  <p:sorterViewPr>
    <p:cViewPr>
      <p:scale>
        <a:sx n="66" d="100"/>
        <a:sy n="66" d="100"/>
      </p:scale>
      <p:origin x="0" y="-72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theme" Target="theme/theme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tableStyles" Target="tableStyle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microsoft.com/office/2016/11/relationships/changesInfo" Target="changesInfos/changesInfo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microsoft.com/office/2018/10/relationships/authors" Target="author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64</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1/6/2023 5:19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1/6/2023 5:19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88070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1/6/2023 5:19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174694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1/6/2023 5:19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66702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1/6/2023 5:19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275083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1/6/2023 5:19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219426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1/6/2023 5:19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50819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1/6/2023 5:19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08481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1/6/2023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1/6/2023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0.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2.xml"/><Relationship Id="rId7" Type="http://schemas.openxmlformats.org/officeDocument/2006/relationships/image" Target="../media/image84.pn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70.jpeg"/><Relationship Id="rId4" Type="http://schemas.openxmlformats.org/officeDocument/2006/relationships/image" Target="../media/image69.png"/><Relationship Id="rId9" Type="http://schemas.openxmlformats.org/officeDocument/2006/relationships/image" Target="../media/image87.png"/></Relationships>
</file>

<file path=ppt/slides/_rels/slide97.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7.jpeg"/><Relationship Id="rId18" Type="http://schemas.openxmlformats.org/officeDocument/2006/relationships/image" Target="../media/image102.png"/><Relationship Id="rId3" Type="http://schemas.openxmlformats.org/officeDocument/2006/relationships/notesSlide" Target="../notesSlides/notesSlide13.xml"/><Relationship Id="rId7" Type="http://schemas.openxmlformats.org/officeDocument/2006/relationships/image" Target="../media/image90.png"/><Relationship Id="rId12" Type="http://schemas.microsoft.com/office/2007/relationships/hdphoto" Target="../media/hdphoto1.wdp"/><Relationship Id="rId17" Type="http://schemas.openxmlformats.org/officeDocument/2006/relationships/image" Target="../media/image101.png"/><Relationship Id="rId2" Type="http://schemas.openxmlformats.org/officeDocument/2006/relationships/slideLayout" Target="../slideLayouts/slideLayout21.xml"/><Relationship Id="rId16" Type="http://schemas.openxmlformats.org/officeDocument/2006/relationships/image" Target="../media/image100.jpeg"/><Relationship Id="rId20" Type="http://schemas.openxmlformats.org/officeDocument/2006/relationships/image" Target="../media/image104.png"/><Relationship Id="rId1" Type="http://schemas.openxmlformats.org/officeDocument/2006/relationships/tags" Target="../tags/tag4.xml"/><Relationship Id="rId6" Type="http://schemas.openxmlformats.org/officeDocument/2006/relationships/image" Target="../media/image89.png"/><Relationship Id="rId11" Type="http://schemas.openxmlformats.org/officeDocument/2006/relationships/image" Target="../media/image96.png"/><Relationship Id="rId5" Type="http://schemas.openxmlformats.org/officeDocument/2006/relationships/image" Target="../media/image88.png"/><Relationship Id="rId15" Type="http://schemas.openxmlformats.org/officeDocument/2006/relationships/image" Target="../media/image99.png"/><Relationship Id="rId10" Type="http://schemas.openxmlformats.org/officeDocument/2006/relationships/image" Target="../media/image95.png"/><Relationship Id="rId19" Type="http://schemas.openxmlformats.org/officeDocument/2006/relationships/image" Target="../media/image103.png"/><Relationship Id="rId4" Type="http://schemas.openxmlformats.org/officeDocument/2006/relationships/image" Target="../media/image2.png"/><Relationship Id="rId9" Type="http://schemas.openxmlformats.org/officeDocument/2006/relationships/image" Target="../media/image94.png"/><Relationship Id="rId1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7314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412875"/>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210600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738678" y="3535429"/>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61091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620932" y="2784848"/>
            <a:ext cx="4044440"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143855" y="3535428"/>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Tree>
    <p:extLst>
      <p:ext uri="{BB962C8B-B14F-4D97-AF65-F5344CB8AC3E}">
        <p14:creationId xmlns:p14="http://schemas.microsoft.com/office/powerpoint/2010/main" val="121887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Tree>
    <p:extLst>
      <p:ext uri="{BB962C8B-B14F-4D97-AF65-F5344CB8AC3E}">
        <p14:creationId xmlns:p14="http://schemas.microsoft.com/office/powerpoint/2010/main" val="138541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p:txBody>
      </p:sp>
    </p:spTree>
    <p:extLst>
      <p:ext uri="{BB962C8B-B14F-4D97-AF65-F5344CB8AC3E}">
        <p14:creationId xmlns:p14="http://schemas.microsoft.com/office/powerpoint/2010/main" val="215356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9906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103434"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FF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FF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&lt; 1</a:t>
            </a:r>
          </a:p>
        </p:txBody>
      </p:sp>
    </p:spTree>
    <p:extLst>
      <p:ext uri="{BB962C8B-B14F-4D97-AF65-F5344CB8AC3E}">
        <p14:creationId xmlns:p14="http://schemas.microsoft.com/office/powerpoint/2010/main" val="304293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065212"/>
            <a:ext cx="8382000" cy="2211388"/>
          </a:xfrm>
        </p:spPr>
        <p:txBody>
          <a:bodyPr/>
          <a:lstStyle/>
          <a:p>
            <a:pPr algn="ctr">
              <a:buNone/>
            </a:pPr>
            <a:r>
              <a:rPr lang="en-US" b="1" dirty="0">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dirty="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dirty="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037066"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18" name="Down Arrow 17"/>
          <p:cNvSpPr/>
          <p:nvPr/>
        </p:nvSpPr>
        <p:spPr bwMode="auto">
          <a:xfrm>
            <a:off x="7716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9" name="Rounded Rectangle 18"/>
          <p:cNvSpPr/>
          <p:nvPr/>
        </p:nvSpPr>
        <p:spPr bwMode="auto">
          <a:xfrm>
            <a:off x="7073306"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6508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4016472" y="5803213"/>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&lt; 1</a:t>
            </a:r>
          </a:p>
        </p:txBody>
      </p:sp>
    </p:spTree>
    <p:extLst>
      <p:ext uri="{BB962C8B-B14F-4D97-AF65-F5344CB8AC3E}">
        <p14:creationId xmlns:p14="http://schemas.microsoft.com/office/powerpoint/2010/main" val="207944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E499FE2-9498-4652-D713-13E86832E754}"/>
              </a:ext>
            </a:extLst>
          </p:cNvPr>
          <p:cNvSpPr>
            <a:spLocks noGrp="1"/>
          </p:cNvSpPr>
          <p:nvPr>
            <p:ph sz="half" idx="2"/>
          </p:nvPr>
        </p:nvSpPr>
        <p:spPr>
          <a:xfrm>
            <a:off x="839788" y="1690688"/>
            <a:ext cx="5343217" cy="4498975"/>
          </a:xfrm>
        </p:spPr>
        <p:txBody>
          <a:bodyPr>
            <a:normAutofit/>
          </a:bodyPr>
          <a:lstStyle/>
          <a:p>
            <a:pPr marL="0" indent="0">
              <a:buNone/>
            </a:pPr>
            <a:r>
              <a:rPr lang="en-US" dirty="0"/>
              <a:t>s</a:t>
            </a:r>
          </a:p>
        </p:txBody>
      </p:sp>
      <p:sp>
        <p:nvSpPr>
          <p:cNvPr id="6" name="Content Placeholder 5">
            <a:extLst>
              <a:ext uri="{FF2B5EF4-FFF2-40B4-BE49-F238E27FC236}">
                <a16:creationId xmlns:a16="http://schemas.microsoft.com/office/drawing/2014/main" id="{0945C830-9D99-F4AE-60F6-667AD9F82933}"/>
              </a:ext>
            </a:extLst>
          </p:cNvPr>
          <p:cNvSpPr>
            <a:spLocks noGrp="1"/>
          </p:cNvSpPr>
          <p:nvPr>
            <p:ph sz="quarter" idx="4"/>
          </p:nvPr>
        </p:nvSpPr>
        <p:spPr>
          <a:xfrm>
            <a:off x="7019617" y="1539081"/>
            <a:ext cx="4611105" cy="4802187"/>
          </a:xfrm>
        </p:spPr>
        <p:txBody>
          <a:bodyPr>
            <a:normAutofit/>
          </a:bodyPr>
          <a:lstStyle/>
          <a:p>
            <a:pPr marL="0" indent="0">
              <a:buNone/>
            </a:pPr>
            <a:r>
              <a:rPr lang="en-US" dirty="0"/>
              <a:t>x</a:t>
            </a:r>
          </a:p>
          <a:p>
            <a:endParaRPr lang="en-US" dirty="0"/>
          </a:p>
          <a:p>
            <a:endParaRPr lang="en-US" dirty="0"/>
          </a:p>
          <a:p>
            <a:endParaRPr lang="en-US" dirty="0"/>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p>
        </p:txBody>
      </p:sp>
      <p:sp>
        <p:nvSpPr>
          <p:cNvPr id="18" name="Down Arrow 17"/>
          <p:cNvSpPr/>
          <p:nvPr/>
        </p:nvSpPr>
        <p:spPr bwMode="auto">
          <a:xfrm>
            <a:off x="7716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9" name="Rounded Rectangle 18"/>
          <p:cNvSpPr/>
          <p:nvPr/>
        </p:nvSpPr>
        <p:spPr bwMode="auto">
          <a:xfrm>
            <a:off x="7073306"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6508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4016472" y="5803213"/>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22" name="Left Arrow 21"/>
          <p:cNvSpPr/>
          <p:nvPr/>
        </p:nvSpPr>
        <p:spPr bwMode="auto">
          <a:xfrm>
            <a:off x="3512569"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3" name="Content Placeholder 2"/>
          <p:cNvSpPr txBox="1">
            <a:spLocks/>
          </p:cNvSpPr>
          <p:nvPr/>
        </p:nvSpPr>
        <p:spPr>
          <a:xfrm>
            <a:off x="1624775" y="5803213"/>
            <a:ext cx="2497393" cy="155119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New Lemma</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Tree>
    <p:extLst>
      <p:ext uri="{BB962C8B-B14F-4D97-AF65-F5344CB8AC3E}">
        <p14:creationId xmlns:p14="http://schemas.microsoft.com/office/powerpoint/2010/main" val="627606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9" name="Rounded Rectangle 18"/>
          <p:cNvSpPr/>
          <p:nvPr/>
        </p:nvSpPr>
        <p:spPr bwMode="auto">
          <a:xfrm>
            <a:off x="8076196" y="2271964"/>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7511841" y="2521974"/>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5019362" y="2388961"/>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22" name="Left Arrow 21"/>
          <p:cNvSpPr/>
          <p:nvPr/>
        </p:nvSpPr>
        <p:spPr bwMode="auto">
          <a:xfrm>
            <a:off x="4515459" y="2512141"/>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3" name="Content Placeholder 2"/>
          <p:cNvSpPr txBox="1">
            <a:spLocks/>
          </p:cNvSpPr>
          <p:nvPr/>
        </p:nvSpPr>
        <p:spPr>
          <a:xfrm>
            <a:off x="2627665" y="2388961"/>
            <a:ext cx="2497393" cy="155119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New Lemma</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25" name="Rectangular Callout 24"/>
          <p:cNvSpPr/>
          <p:nvPr/>
        </p:nvSpPr>
        <p:spPr bwMode="auto">
          <a:xfrm>
            <a:off x="3692013" y="3554362"/>
            <a:ext cx="2521974" cy="1260987"/>
          </a:xfrm>
          <a:prstGeom prst="wedgeRectCallout">
            <a:avLst>
              <a:gd name="adj1" fmla="val -42827"/>
              <a:gd name="adj2" fmla="val -7870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mn-ea"/>
                <a:cs typeface="+mn-cs"/>
                <a:sym typeface="Calibri"/>
              </a:rPr>
              <a:t>AKA</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mn-ea"/>
                <a:cs typeface="+mn-cs"/>
                <a:sym typeface="Calibri"/>
              </a:rPr>
              <a:t>Theory conflict</a:t>
            </a:r>
          </a:p>
        </p:txBody>
      </p:sp>
    </p:spTree>
    <p:extLst>
      <p:ext uri="{BB962C8B-B14F-4D97-AF65-F5344CB8AC3E}">
        <p14:creationId xmlns:p14="http://schemas.microsoft.com/office/powerpoint/2010/main" val="8313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a:blip r:embed="rId2"/>
          <a:stretch>
            <a:fillRect/>
          </a:stretch>
        </p:blipFill>
        <p:spPr>
          <a:xfrm>
            <a:off x="410716" y="2309682"/>
            <a:ext cx="11615378" cy="19037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Data-types, Arrays</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894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Data-structure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89240" y="3191070"/>
            <a:ext cx="6148874" cy="1042579"/>
          </a:xfrm>
          <a:prstGeom prst="rect">
            <a:avLst/>
          </a:prstGeom>
        </p:spPr>
      </p:pic>
    </p:spTree>
    <p:extLst>
      <p:ext uri="{BB962C8B-B14F-4D97-AF65-F5344CB8AC3E}">
        <p14:creationId xmlns:p14="http://schemas.microsoft.com/office/powerpoint/2010/main" val="3618810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Compiling Assertions To Search State</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4565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&lt;-&gt; Solver interface</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2285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9535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581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764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39436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A Quiz and some Answers</a:t>
            </a:r>
          </a:p>
        </p:txBody>
      </p:sp>
    </p:spTree>
    <p:extLst>
      <p:ext uri="{BB962C8B-B14F-4D97-AF65-F5344CB8AC3E}">
        <p14:creationId xmlns:p14="http://schemas.microsoft.com/office/powerpoint/2010/main" val="3210565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352926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2458945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Model, Core, Proof</a:t>
            </a:r>
          </a:p>
          <a:p>
            <a:r>
              <a:rPr lang="en-US" dirty="0"/>
              <a:t>Clausal Proof Logs, Trace</a:t>
            </a:r>
          </a:p>
          <a:p>
            <a:endParaRPr lang="en-US" dirty="0"/>
          </a:p>
          <a:p>
            <a:r>
              <a:rPr lang="en-US"/>
              <a:t>API Log, SMT log, Lemma log</a:t>
            </a:r>
            <a:endParaRPr lang="en-US" dirty="0"/>
          </a:p>
        </p:txBody>
      </p:sp>
    </p:spTree>
    <p:extLst>
      <p:ext uri="{BB962C8B-B14F-4D97-AF65-F5344CB8AC3E}">
        <p14:creationId xmlns:p14="http://schemas.microsoft.com/office/powerpoint/2010/main" val="3681048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3956460"/>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Boolean</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finite domains</a:t>
                      </a:r>
                      <a:endParaRPr lang="en-US" sz="2400" b="0" i="0">
                        <a:solidFill>
                          <a:srgbClr val="000000"/>
                        </a:solidFill>
                        <a:effectLst/>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79877044"/>
                  </a:ext>
                </a:extLst>
              </a:tr>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Tree>
    <p:extLst>
      <p:ext uri="{BB962C8B-B14F-4D97-AF65-F5344CB8AC3E}">
        <p14:creationId xmlns:p14="http://schemas.microsoft.com/office/powerpoint/2010/main" val="8960735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 (EUF)</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bl>
          </a:graphicData>
        </a:graphic>
      </p:graphicFrame>
      <p:pic>
        <p:nvPicPr>
          <p:cNvPr id="5" name="Picture 4">
            <a:extLst>
              <a:ext uri="{FF2B5EF4-FFF2-40B4-BE49-F238E27FC236}">
                <a16:creationId xmlns:a16="http://schemas.microsoft.com/office/drawing/2014/main" id="{165D41F3-6EBD-46BA-98F9-8B8CC2056910}"/>
              </a:ext>
            </a:extLst>
          </p:cNvPr>
          <p:cNvPicPr>
            <a:picLocks noChangeAspect="1"/>
          </p:cNvPicPr>
          <p:nvPr/>
        </p:nvPicPr>
        <p:blipFill>
          <a:blip r:embed="rId2"/>
          <a:stretch>
            <a:fillRect/>
          </a:stretch>
        </p:blipFill>
        <p:spPr>
          <a:xfrm>
            <a:off x="3967850" y="4566934"/>
            <a:ext cx="7442480" cy="1820104"/>
          </a:xfrm>
          <a:prstGeom prst="rect">
            <a:avLst/>
          </a:prstGeom>
        </p:spPr>
      </p:pic>
      <p:pic>
        <p:nvPicPr>
          <p:cNvPr id="7" name="Picture 6">
            <a:extLst>
              <a:ext uri="{FF2B5EF4-FFF2-40B4-BE49-F238E27FC236}">
                <a16:creationId xmlns:a16="http://schemas.microsoft.com/office/drawing/2014/main" id="{97BE706D-139E-4418-807F-0BDE5CC74120}"/>
              </a:ext>
            </a:extLst>
          </p:cNvPr>
          <p:cNvPicPr>
            <a:picLocks noChangeAspect="1"/>
          </p:cNvPicPr>
          <p:nvPr/>
        </p:nvPicPr>
        <p:blipFill>
          <a:blip r:embed="rId3"/>
          <a:stretch>
            <a:fillRect/>
          </a:stretch>
        </p:blipFill>
        <p:spPr>
          <a:xfrm>
            <a:off x="854316" y="2994992"/>
            <a:ext cx="6943594" cy="1339202"/>
          </a:xfrm>
          <a:prstGeom prst="rect">
            <a:avLst/>
          </a:prstGeom>
        </p:spPr>
      </p:pic>
    </p:spTree>
    <p:extLst>
      <p:ext uri="{BB962C8B-B14F-4D97-AF65-F5344CB8AC3E}">
        <p14:creationId xmlns:p14="http://schemas.microsoft.com/office/powerpoint/2010/main" val="282489162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42808162"/>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1817308734"/>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12097" y="1830982"/>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
        <p:nvSpPr>
          <p:cNvPr id="3" name="TextBox 2">
            <a:extLst>
              <a:ext uri="{FF2B5EF4-FFF2-40B4-BE49-F238E27FC236}">
                <a16:creationId xmlns:a16="http://schemas.microsoft.com/office/drawing/2014/main" id="{F9B48C52-CA8F-4AB2-BF5B-F86F322C3445}"/>
              </a:ext>
            </a:extLst>
          </p:cNvPr>
          <p:cNvSpPr txBox="1"/>
          <p:nvPr/>
        </p:nvSpPr>
        <p:spPr>
          <a:xfrm>
            <a:off x="6172200" y="1857298"/>
            <a:ext cx="52443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When encodings into existing theories is too expensive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C7161-B9AF-4A07-8DDD-8D4BF681158F}"/>
                  </a:ext>
                </a:extLst>
              </p:cNvPr>
              <p:cNvSpPr txBox="1"/>
              <p:nvPr/>
            </p:nvSpPr>
            <p:spPr>
              <a:xfrm>
                <a:off x="3057449" y="3249355"/>
                <a:ext cx="5196294" cy="7035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1000≥</m:t>
                      </m:r>
                      <m:nary>
                        <m:naryPr>
                          <m:chr m:val="∑"/>
                          <m:supHide m:val="on"/>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naryPr>
                        <m:sub>
                          <m:r>
                            <m:rPr>
                              <m:brk m:alnAt="7"/>
                            </m:r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&lt;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≤500</m:t>
                          </m:r>
                        </m:sub>
                        <m:sup/>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=42∧</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d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e>
                          </m:d>
                        </m:e>
                      </m:nary>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CBC7161-B9AF-4A07-8DDD-8D4BF681158F}"/>
                  </a:ext>
                </a:extLst>
              </p:cNvPr>
              <p:cNvSpPr txBox="1">
                <a:spLocks noRot="1" noChangeAspect="1" noMove="1" noResize="1" noEditPoints="1" noAdjustHandles="1" noChangeArrowheads="1" noChangeShapeType="1" noTextEdit="1"/>
              </p:cNvSpPr>
              <p:nvPr/>
            </p:nvSpPr>
            <p:spPr>
              <a:xfrm>
                <a:off x="3057449" y="3249355"/>
                <a:ext cx="5196294" cy="703526"/>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3B05842A-1E08-4E6F-9F8E-86AF0E0F9CC4}"/>
              </a:ext>
            </a:extLst>
          </p:cNvPr>
          <p:cNvGrpSpPr/>
          <p:nvPr/>
        </p:nvGrpSpPr>
        <p:grpSpPr>
          <a:xfrm>
            <a:off x="590550" y="3489991"/>
            <a:ext cx="1807151" cy="2311008"/>
            <a:chOff x="590550" y="3489991"/>
            <a:chExt cx="1807151" cy="2311008"/>
          </a:xfrm>
        </p:grpSpPr>
        <p:sp>
          <p:nvSpPr>
            <p:cNvPr id="9" name="Arrow: Bent-Up 8">
              <a:extLst>
                <a:ext uri="{FF2B5EF4-FFF2-40B4-BE49-F238E27FC236}">
                  <a16:creationId xmlns:a16="http://schemas.microsoft.com/office/drawing/2014/main" id="{FBFACE01-1B20-4BAE-9602-1F17D27251B7}"/>
                </a:ext>
              </a:extLst>
            </p:cNvPr>
            <p:cNvSpPr/>
            <p:nvPr/>
          </p:nvSpPr>
          <p:spPr>
            <a:xfrm rot="10800000">
              <a:off x="1172744" y="3489991"/>
              <a:ext cx="1224957" cy="1076603"/>
            </a:xfrm>
            <a:prstGeom prst="bentUpArrow">
              <a:avLst>
                <a:gd name="adj1" fmla="val 10907"/>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EACF61B2-5732-4291-8E5A-A6F5B153614C}"/>
                </a:ext>
              </a:extLst>
            </p:cNvPr>
            <p:cNvSpPr txBox="1"/>
            <p:nvPr/>
          </p:nvSpPr>
          <p:spPr>
            <a:xfrm>
              <a:off x="590550" y="4877671"/>
              <a:ext cx="176426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100Ks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atomic formulas</a:t>
              </a:r>
            </a:p>
          </p:txBody>
        </p:sp>
      </p:grpSp>
      <p:grpSp>
        <p:nvGrpSpPr>
          <p:cNvPr id="18" name="Group 17">
            <a:extLst>
              <a:ext uri="{FF2B5EF4-FFF2-40B4-BE49-F238E27FC236}">
                <a16:creationId xmlns:a16="http://schemas.microsoft.com/office/drawing/2014/main" id="{F3FCB162-8707-4039-A9C1-B44A11E945D6}"/>
              </a:ext>
            </a:extLst>
          </p:cNvPr>
          <p:cNvGrpSpPr/>
          <p:nvPr/>
        </p:nvGrpSpPr>
        <p:grpSpPr>
          <a:xfrm>
            <a:off x="2800350" y="3489991"/>
            <a:ext cx="9391650" cy="3234373"/>
            <a:chOff x="2886075" y="3481766"/>
            <a:chExt cx="9391650" cy="3234373"/>
          </a:xfrm>
        </p:grpSpPr>
        <p:sp>
          <p:nvSpPr>
            <p:cNvPr id="11" name="Arrow: Bent-Up 10">
              <a:extLst>
                <a:ext uri="{FF2B5EF4-FFF2-40B4-BE49-F238E27FC236}">
                  <a16:creationId xmlns:a16="http://schemas.microsoft.com/office/drawing/2014/main" id="{EC1513F0-C174-4A85-A7E2-6499ADD985AD}"/>
                </a:ext>
              </a:extLst>
            </p:cNvPr>
            <p:cNvSpPr/>
            <p:nvPr/>
          </p:nvSpPr>
          <p:spPr>
            <a:xfrm rot="10800000" flipH="1">
              <a:off x="8734027" y="3481766"/>
              <a:ext cx="1516384" cy="1076602"/>
            </a:xfrm>
            <a:prstGeom prst="bentUpArrow">
              <a:avLst>
                <a:gd name="adj1" fmla="val 9153"/>
                <a:gd name="adj2" fmla="val 13797"/>
                <a:gd name="adj3" fmla="val 11811"/>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3" name="Picture 12">
              <a:extLst>
                <a:ext uri="{FF2B5EF4-FFF2-40B4-BE49-F238E27FC236}">
                  <a16:creationId xmlns:a16="http://schemas.microsoft.com/office/drawing/2014/main" id="{1643C22B-D65B-4317-84F7-45C1C1D5A4E1}"/>
                </a:ext>
              </a:extLst>
            </p:cNvPr>
            <p:cNvPicPr>
              <a:picLocks noChangeAspect="1"/>
            </p:cNvPicPr>
            <p:nvPr/>
          </p:nvPicPr>
          <p:blipFill>
            <a:blip r:embed="rId3"/>
            <a:stretch>
              <a:fillRect/>
            </a:stretch>
          </p:blipFill>
          <p:spPr>
            <a:xfrm>
              <a:off x="2886075" y="4954014"/>
              <a:ext cx="9391650" cy="1762125"/>
            </a:xfrm>
            <a:prstGeom prst="rect">
              <a:avLst/>
            </a:prstGeom>
          </p:spPr>
        </p:pic>
        <p:sp>
          <p:nvSpPr>
            <p:cNvPr id="16" name="TextBox 15">
              <a:extLst>
                <a:ext uri="{FF2B5EF4-FFF2-40B4-BE49-F238E27FC236}">
                  <a16:creationId xmlns:a16="http://schemas.microsoft.com/office/drawing/2014/main" id="{AB84F7FE-086C-4069-9564-5BEEB9E6C80F}"/>
                </a:ext>
              </a:extLst>
            </p:cNvPr>
            <p:cNvSpPr txBox="1"/>
            <p:nvPr/>
          </p:nvSpPr>
          <p:spPr>
            <a:xfrm>
              <a:off x="7272382" y="4243429"/>
              <a:ext cx="44396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code: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one callback + conflicts on demand</a:t>
              </a:r>
            </a:p>
          </p:txBody>
        </p:sp>
      </p:grpSp>
    </p:spTree>
    <p:extLst>
      <p:ext uri="{BB962C8B-B14F-4D97-AF65-F5344CB8AC3E}">
        <p14:creationId xmlns:p14="http://schemas.microsoft.com/office/powerpoint/2010/main" val="3207863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2542</TotalTime>
  <Words>4087</Words>
  <Application>Microsoft Office PowerPoint</Application>
  <PresentationFormat>Widescreen</PresentationFormat>
  <Paragraphs>680</Paragraphs>
  <Slides>97</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97</vt:i4>
      </vt:variant>
    </vt:vector>
  </HeadingPairs>
  <TitlesOfParts>
    <vt:vector size="109" baseType="lpstr">
      <vt:lpstr>Arial</vt:lpstr>
      <vt:lpstr>Calibri</vt:lpstr>
      <vt:lpstr>Calibri Light</vt:lpstr>
      <vt:lpstr>Cambria</vt:lpstr>
      <vt:lpstr>Cambria Math</vt:lpstr>
      <vt:lpstr>Helvetica</vt:lpstr>
      <vt:lpstr>Segoe</vt:lpstr>
      <vt:lpstr>Segoe UI</vt:lpstr>
      <vt:lpstr>Segoe UI Semibold</vt:lpstr>
      <vt:lpstr>Office Theme</vt:lpstr>
      <vt:lpstr>1_office theme</vt:lpstr>
      <vt:lpstr>2_Office Theme</vt:lpstr>
      <vt:lpstr>Z3 Internals</vt:lpstr>
      <vt:lpstr>Overview</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        overview</vt:lpstr>
      <vt:lpstr>Solver Engines</vt:lpstr>
      <vt:lpstr>        overview</vt:lpstr>
      <vt:lpstr>CDCL(T)</vt:lpstr>
      <vt:lpstr>CDCL(T)</vt:lpstr>
      <vt:lpstr>CDCL(T)</vt:lpstr>
      <vt:lpstr>CDCL(T)</vt:lpstr>
      <vt:lpstr>CDCL(T)</vt:lpstr>
      <vt:lpstr>CDCL(T)</vt:lpstr>
      <vt:lpstr>CDCL(T)</vt:lpstr>
      <vt:lpstr>CDCL(T)</vt:lpstr>
      <vt:lpstr>CDCL(T) as inference rules</vt:lpstr>
      <vt:lpstr>CDCL(T) as inference rules</vt:lpstr>
      <vt:lpstr>CDCL(T) as inference rules</vt:lpstr>
      <vt:lpstr>CDCL(T) as inference rules</vt:lpstr>
      <vt:lpstr>CDCL(T) as inference rules</vt:lpstr>
      <vt:lpstr>CDCL(T) as inference rules</vt:lpstr>
      <vt:lpstr>CDCL(T) - Invariants </vt:lpstr>
      <vt:lpstr>CDCL(T) – Dual Model/Proof search </vt:lpstr>
      <vt:lpstr>Dichotomy – Proofs and Models</vt:lpstr>
      <vt:lpstr>CDCL(T) – SAT vs SMT</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Data-types, Arrays</vt:lpstr>
      <vt:lpstr>Custom Theories</vt:lpstr>
      <vt:lpstr>Data-structure Internals</vt:lpstr>
      <vt:lpstr>Terms and Formulas</vt:lpstr>
      <vt:lpstr>Assertion Internals</vt:lpstr>
      <vt:lpstr>Compiling Assertions To Search State</vt:lpstr>
      <vt:lpstr>Core &lt;-&gt; Solver interface</vt:lpstr>
      <vt:lpstr>Model-based Theory Combination</vt:lpstr>
      <vt:lpstr>Relevancy Filtering</vt:lpstr>
      <vt:lpstr>Ackermann reductions</vt:lpstr>
      <vt:lpstr>Iterative Deepening</vt:lpstr>
      <vt:lpstr>Interfacing with Z3</vt:lpstr>
      <vt:lpstr>PowerPoint Presentation</vt:lpstr>
      <vt:lpstr>PowerPoint Presentation</vt:lpstr>
      <vt:lpstr>Formulating Formulas for Z3</vt:lpstr>
      <vt:lpstr>Controlling Search</vt:lpstr>
      <vt:lpstr>Retrieving Information</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A universe of theories</vt:lpstr>
      <vt:lpstr>A universe of theories</vt:lpstr>
      <vt:lpstr>A universe of theories</vt:lpstr>
      <vt:lpstr>A universe of theories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179</cp:revision>
  <dcterms:created xsi:type="dcterms:W3CDTF">2020-08-26T00:59:18Z</dcterms:created>
  <dcterms:modified xsi:type="dcterms:W3CDTF">2023-01-07T20:40:15Z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